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93" r:id="rId2"/>
  </p:sldMasterIdLst>
  <p:notesMasterIdLst>
    <p:notesMasterId r:id="rId33"/>
  </p:notesMasterIdLst>
  <p:handoutMasterIdLst>
    <p:handoutMasterId r:id="rId34"/>
  </p:handoutMasterIdLst>
  <p:sldIdLst>
    <p:sldId id="256" r:id="rId3"/>
    <p:sldId id="280" r:id="rId4"/>
    <p:sldId id="296" r:id="rId5"/>
    <p:sldId id="308" r:id="rId6"/>
    <p:sldId id="291" r:id="rId7"/>
    <p:sldId id="295" r:id="rId8"/>
    <p:sldId id="292" r:id="rId9"/>
    <p:sldId id="293" r:id="rId10"/>
    <p:sldId id="294" r:id="rId11"/>
    <p:sldId id="284" r:id="rId12"/>
    <p:sldId id="285" r:id="rId13"/>
    <p:sldId id="297" r:id="rId14"/>
    <p:sldId id="298" r:id="rId15"/>
    <p:sldId id="299" r:id="rId16"/>
    <p:sldId id="301" r:id="rId17"/>
    <p:sldId id="302" r:id="rId18"/>
    <p:sldId id="303" r:id="rId19"/>
    <p:sldId id="304" r:id="rId20"/>
    <p:sldId id="305" r:id="rId21"/>
    <p:sldId id="306" r:id="rId22"/>
    <p:sldId id="309" r:id="rId23"/>
    <p:sldId id="310" r:id="rId24"/>
    <p:sldId id="313" r:id="rId25"/>
    <p:sldId id="311" r:id="rId26"/>
    <p:sldId id="312" r:id="rId27"/>
    <p:sldId id="314" r:id="rId28"/>
    <p:sldId id="315" r:id="rId29"/>
    <p:sldId id="318" r:id="rId30"/>
    <p:sldId id="317" r:id="rId31"/>
    <p:sldId id="290" r:id="rId32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Bookman Old Style" panose="02050604050505020204" pitchFamily="18" charset="0"/>
      <p:regular r:id="rId43"/>
      <p:bold r:id="rId44"/>
      <p:italic r:id="rId45"/>
      <p:boldItalic r:id="rId46"/>
    </p:embeddedFont>
    <p:embeddedFont>
      <p:font typeface="Perpetua" panose="02020502060401020303" pitchFamily="18" charset="0"/>
      <p:regular r:id="rId47"/>
      <p:bold r:id="rId48"/>
      <p:italic r:id="rId49"/>
      <p:boldItalic r:id="rId50"/>
    </p:embeddedFont>
    <p:embeddedFont>
      <p:font typeface="Arial Rounded MT Bold" panose="020F0704030504030204" pitchFamily="34" charset="0"/>
      <p:regular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Franklin Gothic Book" panose="020B0503020102020204" pitchFamily="34" charset="0"/>
      <p:regular r:id="rId56"/>
      <p:italic r:id="rId57"/>
    </p:embeddedFont>
    <p:embeddedFont>
      <p:font typeface="Franklin Gothic Medium" panose="020B0603020102020204" pitchFamily="34" charset="0"/>
      <p:regular r:id="rId58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E01E"/>
    <a:srgbClr val="F608C3"/>
    <a:srgbClr val="4DB723"/>
    <a:srgbClr val="5D0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 autoAdjust="0"/>
    <p:restoredTop sz="94650" autoAdjust="0"/>
  </p:normalViewPr>
  <p:slideViewPr>
    <p:cSldViewPr>
      <p:cViewPr>
        <p:scale>
          <a:sx n="106" d="100"/>
          <a:sy n="106" d="100"/>
        </p:scale>
        <p:origin x="-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8527B-9E7E-4A14-BF5A-687DF99A1EF5}" type="doc">
      <dgm:prSet loTypeId="urn:microsoft.com/office/officeart/2005/8/layout/h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80083B98-9D18-4E37-93D2-3E722F4D87B6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Схема государственной борьбы с туберкулезом</a:t>
          </a:r>
          <a:endParaRPr lang="ru-RU" dirty="0">
            <a:solidFill>
              <a:srgbClr val="FFFF00"/>
            </a:solidFill>
          </a:endParaRPr>
        </a:p>
      </dgm:t>
    </dgm:pt>
    <dgm:pt modelId="{5DB25DA5-F3D5-4429-90A8-AAEC0FC66426}" type="parTrans" cxnId="{6C2C8761-E4A8-4B78-B649-4E8EEB0B9D82}">
      <dgm:prSet/>
      <dgm:spPr/>
      <dgm:t>
        <a:bodyPr/>
        <a:lstStyle/>
        <a:p>
          <a:endParaRPr lang="ru-RU"/>
        </a:p>
      </dgm:t>
    </dgm:pt>
    <dgm:pt modelId="{017ED41F-C0CA-4237-8B09-EE8CED312171}" type="sibTrans" cxnId="{6C2C8761-E4A8-4B78-B649-4E8EEB0B9D82}">
      <dgm:prSet/>
      <dgm:spPr/>
      <dgm:t>
        <a:bodyPr/>
        <a:lstStyle/>
        <a:p>
          <a:endParaRPr lang="ru-RU"/>
        </a:p>
      </dgm:t>
    </dgm:pt>
    <dgm:pt modelId="{A262A5B1-6FAD-46D6-B2F6-DB31C0B27B84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endParaRPr lang="ru-RU" dirty="0" smtClean="0"/>
        </a:p>
        <a:p>
          <a:pPr algn="l"/>
          <a:endParaRPr lang="ru-RU" dirty="0" smtClean="0"/>
        </a:p>
        <a:p>
          <a:pPr algn="l"/>
          <a:endParaRPr lang="ru-RU" dirty="0" smtClean="0"/>
        </a:p>
        <a:p>
          <a:pPr algn="ctr"/>
          <a:r>
            <a:rPr lang="ru-RU" dirty="0" smtClean="0">
              <a:solidFill>
                <a:schemeClr val="tx1"/>
              </a:solidFill>
            </a:rPr>
            <a:t>Специфическая профилактика</a:t>
          </a:r>
          <a:endParaRPr lang="ru-RU" dirty="0">
            <a:solidFill>
              <a:schemeClr val="tx1"/>
            </a:solidFill>
          </a:endParaRPr>
        </a:p>
      </dgm:t>
    </dgm:pt>
    <dgm:pt modelId="{C44AEF73-98B6-4BC7-9B0F-20562B6D1CB5}" type="parTrans" cxnId="{7BF0D51F-8368-447C-89F6-CC512DCB1314}">
      <dgm:prSet/>
      <dgm:spPr/>
      <dgm:t>
        <a:bodyPr/>
        <a:lstStyle/>
        <a:p>
          <a:endParaRPr lang="ru-RU"/>
        </a:p>
      </dgm:t>
    </dgm:pt>
    <dgm:pt modelId="{C4040DF0-C91C-4971-ADE8-7360EF926C1B}" type="sibTrans" cxnId="{7BF0D51F-8368-447C-89F6-CC512DCB1314}">
      <dgm:prSet/>
      <dgm:spPr/>
      <dgm:t>
        <a:bodyPr/>
        <a:lstStyle/>
        <a:p>
          <a:endParaRPr lang="ru-RU"/>
        </a:p>
      </dgm:t>
    </dgm:pt>
    <dgm:pt modelId="{2F785E4B-C2D3-4547-9C7C-59794E5E5EC6}">
      <dgm:prSet phldrT="[Текст]"/>
      <dgm:spPr>
        <a:solidFill>
          <a:srgbClr val="F608C3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Медицинская помощь больным туберкулезом</a:t>
          </a:r>
          <a:endParaRPr lang="ru-RU" dirty="0">
            <a:solidFill>
              <a:schemeClr val="tx1"/>
            </a:solidFill>
          </a:endParaRPr>
        </a:p>
      </dgm:t>
    </dgm:pt>
    <dgm:pt modelId="{BE38BDB9-D536-4B40-B19E-09013FD1753D}" type="parTrans" cxnId="{0B7250C8-8DBA-4E83-89CA-F6731040DAF5}">
      <dgm:prSet/>
      <dgm:spPr/>
      <dgm:t>
        <a:bodyPr/>
        <a:lstStyle/>
        <a:p>
          <a:endParaRPr lang="ru-RU"/>
        </a:p>
      </dgm:t>
    </dgm:pt>
    <dgm:pt modelId="{DF72B51C-1DEA-4896-8C5B-8099EF592BC3}" type="sibTrans" cxnId="{0B7250C8-8DBA-4E83-89CA-F6731040DAF5}">
      <dgm:prSet/>
      <dgm:spPr/>
      <dgm:t>
        <a:bodyPr/>
        <a:lstStyle/>
        <a:p>
          <a:endParaRPr lang="ru-RU"/>
        </a:p>
      </dgm:t>
    </dgm:pt>
    <dgm:pt modelId="{87A7E064-0623-48FC-ACD8-3DF7590ADE7B}">
      <dgm:prSet/>
      <dgm:spPr>
        <a:solidFill>
          <a:srgbClr val="71E01E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Социальная профилактика (жилищная реформа, оздоровление условий труда, охрана здоровья детей, развитие физической культуры)</a:t>
          </a:r>
        </a:p>
      </dgm:t>
    </dgm:pt>
    <dgm:pt modelId="{0584EBB3-97B4-4184-876B-FDB0CABF519D}" type="parTrans" cxnId="{C1B6DB3D-3089-446D-B7C0-39B299D293B2}">
      <dgm:prSet/>
      <dgm:spPr/>
      <dgm:t>
        <a:bodyPr/>
        <a:lstStyle/>
        <a:p>
          <a:endParaRPr lang="ru-RU"/>
        </a:p>
      </dgm:t>
    </dgm:pt>
    <dgm:pt modelId="{F0B8F431-C3DE-49BF-A83E-2697B5C15AD5}" type="sibTrans" cxnId="{C1B6DB3D-3089-446D-B7C0-39B299D293B2}">
      <dgm:prSet/>
      <dgm:spPr/>
      <dgm:t>
        <a:bodyPr/>
        <a:lstStyle/>
        <a:p>
          <a:endParaRPr lang="ru-RU"/>
        </a:p>
      </dgm:t>
    </dgm:pt>
    <dgm:pt modelId="{6ACDB851-213C-408D-A0F2-4FAC2A30C2C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endParaRPr lang="ru-RU" dirty="0"/>
        </a:p>
      </dgm:t>
    </dgm:pt>
    <dgm:pt modelId="{7F98F95E-A3FD-49EC-99A6-208DD65F2C50}" type="parTrans" cxnId="{6F75ACB3-C3EB-4B07-8FFA-E8264509C3F4}">
      <dgm:prSet/>
      <dgm:spPr/>
      <dgm:t>
        <a:bodyPr/>
        <a:lstStyle/>
        <a:p>
          <a:endParaRPr lang="ru-RU"/>
        </a:p>
      </dgm:t>
    </dgm:pt>
    <dgm:pt modelId="{7F8B9B36-275F-4F60-80DE-F6ED9FC4B57A}" type="sibTrans" cxnId="{6F75ACB3-C3EB-4B07-8FFA-E8264509C3F4}">
      <dgm:prSet/>
      <dgm:spPr/>
      <dgm:t>
        <a:bodyPr/>
        <a:lstStyle/>
        <a:p>
          <a:endParaRPr lang="ru-RU"/>
        </a:p>
      </dgm:t>
    </dgm:pt>
    <dgm:pt modelId="{85122D99-DFC1-4D02-A108-7295A5D2F7DF}" type="pres">
      <dgm:prSet presAssocID="{AA18527B-9E7E-4A14-BF5A-687DF99A1EF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D0C091-431C-493B-BA3D-ADF4A4FD1005}" type="pres">
      <dgm:prSet presAssocID="{80083B98-9D18-4E37-93D2-3E722F4D87B6}" presName="roof" presStyleLbl="dkBgShp" presStyleIdx="0" presStyleCnt="2"/>
      <dgm:spPr/>
      <dgm:t>
        <a:bodyPr/>
        <a:lstStyle/>
        <a:p>
          <a:endParaRPr lang="ru-RU"/>
        </a:p>
      </dgm:t>
    </dgm:pt>
    <dgm:pt modelId="{D94472C4-9626-48F3-BAE4-E418A2B1B90B}" type="pres">
      <dgm:prSet presAssocID="{80083B98-9D18-4E37-93D2-3E722F4D87B6}" presName="pillars" presStyleCnt="0"/>
      <dgm:spPr/>
    </dgm:pt>
    <dgm:pt modelId="{7B63BA2F-4EB5-4B66-822A-F1C63CDE3066}" type="pres">
      <dgm:prSet presAssocID="{80083B98-9D18-4E37-93D2-3E722F4D87B6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F3798-CACC-4DBC-856C-87C5F031D631}" type="pres">
      <dgm:prSet presAssocID="{A262A5B1-6FAD-46D6-B2F6-DB31C0B27B84}" presName="pillarX" presStyleLbl="node1" presStyleIdx="1" presStyleCnt="3" custLinFactNeighborX="837" custLinFactNeighborY="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71BFF-57B8-464F-99E2-A529E0A4EEC6}" type="pres">
      <dgm:prSet presAssocID="{2F785E4B-C2D3-4547-9C7C-59794E5E5EC6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7C2AD-A3D5-4D90-8FE0-C938C1067984}" type="pres">
      <dgm:prSet presAssocID="{80083B98-9D18-4E37-93D2-3E722F4D87B6}" presName="base" presStyleLbl="dkBgShp" presStyleIdx="1" presStyleCnt="2"/>
      <dgm:spPr/>
    </dgm:pt>
  </dgm:ptLst>
  <dgm:cxnLst>
    <dgm:cxn modelId="{7C5267B8-5F3B-4597-BB21-A9CA765B0A38}" type="presOf" srcId="{6ACDB851-213C-408D-A0F2-4FAC2A30C2C8}" destId="{E3FF3798-CACC-4DBC-856C-87C5F031D631}" srcOrd="0" destOrd="1" presId="urn:microsoft.com/office/officeart/2005/8/layout/hList3"/>
    <dgm:cxn modelId="{0C2D4947-45CA-4DE3-B40D-2420803E9155}" type="presOf" srcId="{87A7E064-0623-48FC-ACD8-3DF7590ADE7B}" destId="{7B63BA2F-4EB5-4B66-822A-F1C63CDE3066}" srcOrd="0" destOrd="0" presId="urn:microsoft.com/office/officeart/2005/8/layout/hList3"/>
    <dgm:cxn modelId="{7BF0D51F-8368-447C-89F6-CC512DCB1314}" srcId="{80083B98-9D18-4E37-93D2-3E722F4D87B6}" destId="{A262A5B1-6FAD-46D6-B2F6-DB31C0B27B84}" srcOrd="1" destOrd="0" parTransId="{C44AEF73-98B6-4BC7-9B0F-20562B6D1CB5}" sibTransId="{C4040DF0-C91C-4971-ADE8-7360EF926C1B}"/>
    <dgm:cxn modelId="{C1B6DB3D-3089-446D-B7C0-39B299D293B2}" srcId="{80083B98-9D18-4E37-93D2-3E722F4D87B6}" destId="{87A7E064-0623-48FC-ACD8-3DF7590ADE7B}" srcOrd="0" destOrd="0" parTransId="{0584EBB3-97B4-4184-876B-FDB0CABF519D}" sibTransId="{F0B8F431-C3DE-49BF-A83E-2697B5C15AD5}"/>
    <dgm:cxn modelId="{7E01FB65-C559-4C9E-97BD-DFFBE4C22DB4}" type="presOf" srcId="{A262A5B1-6FAD-46D6-B2F6-DB31C0B27B84}" destId="{E3FF3798-CACC-4DBC-856C-87C5F031D631}" srcOrd="0" destOrd="0" presId="urn:microsoft.com/office/officeart/2005/8/layout/hList3"/>
    <dgm:cxn modelId="{6F75ACB3-C3EB-4B07-8FFA-E8264509C3F4}" srcId="{A262A5B1-6FAD-46D6-B2F6-DB31C0B27B84}" destId="{6ACDB851-213C-408D-A0F2-4FAC2A30C2C8}" srcOrd="0" destOrd="0" parTransId="{7F98F95E-A3FD-49EC-99A6-208DD65F2C50}" sibTransId="{7F8B9B36-275F-4F60-80DE-F6ED9FC4B57A}"/>
    <dgm:cxn modelId="{0B7250C8-8DBA-4E83-89CA-F6731040DAF5}" srcId="{80083B98-9D18-4E37-93D2-3E722F4D87B6}" destId="{2F785E4B-C2D3-4547-9C7C-59794E5E5EC6}" srcOrd="2" destOrd="0" parTransId="{BE38BDB9-D536-4B40-B19E-09013FD1753D}" sibTransId="{DF72B51C-1DEA-4896-8C5B-8099EF592BC3}"/>
    <dgm:cxn modelId="{9EE07191-60CC-4A47-984C-65E48ACD4423}" type="presOf" srcId="{80083B98-9D18-4E37-93D2-3E722F4D87B6}" destId="{AED0C091-431C-493B-BA3D-ADF4A4FD1005}" srcOrd="0" destOrd="0" presId="urn:microsoft.com/office/officeart/2005/8/layout/hList3"/>
    <dgm:cxn modelId="{A0DADC37-7BB1-455F-8846-83C2039382DA}" type="presOf" srcId="{2F785E4B-C2D3-4547-9C7C-59794E5E5EC6}" destId="{0C071BFF-57B8-464F-99E2-A529E0A4EEC6}" srcOrd="0" destOrd="0" presId="urn:microsoft.com/office/officeart/2005/8/layout/hList3"/>
    <dgm:cxn modelId="{D2FF79F1-481E-44BB-A647-F4F417B9EBFE}" type="presOf" srcId="{AA18527B-9E7E-4A14-BF5A-687DF99A1EF5}" destId="{85122D99-DFC1-4D02-A108-7295A5D2F7DF}" srcOrd="0" destOrd="0" presId="urn:microsoft.com/office/officeart/2005/8/layout/hList3"/>
    <dgm:cxn modelId="{6C2C8761-E4A8-4B78-B649-4E8EEB0B9D82}" srcId="{AA18527B-9E7E-4A14-BF5A-687DF99A1EF5}" destId="{80083B98-9D18-4E37-93D2-3E722F4D87B6}" srcOrd="0" destOrd="0" parTransId="{5DB25DA5-F3D5-4429-90A8-AAEC0FC66426}" sibTransId="{017ED41F-C0CA-4237-8B09-EE8CED312171}"/>
    <dgm:cxn modelId="{879AC247-6389-41FA-8A18-2C2C75EB1294}" type="presParOf" srcId="{85122D99-DFC1-4D02-A108-7295A5D2F7DF}" destId="{AED0C091-431C-493B-BA3D-ADF4A4FD1005}" srcOrd="0" destOrd="0" presId="urn:microsoft.com/office/officeart/2005/8/layout/hList3"/>
    <dgm:cxn modelId="{801FBD82-36A6-44BC-B335-B83004AF79A3}" type="presParOf" srcId="{85122D99-DFC1-4D02-A108-7295A5D2F7DF}" destId="{D94472C4-9626-48F3-BAE4-E418A2B1B90B}" srcOrd="1" destOrd="0" presId="urn:microsoft.com/office/officeart/2005/8/layout/hList3"/>
    <dgm:cxn modelId="{4E91C80E-C02D-46D9-BE50-680996F607C9}" type="presParOf" srcId="{D94472C4-9626-48F3-BAE4-E418A2B1B90B}" destId="{7B63BA2F-4EB5-4B66-822A-F1C63CDE3066}" srcOrd="0" destOrd="0" presId="urn:microsoft.com/office/officeart/2005/8/layout/hList3"/>
    <dgm:cxn modelId="{A5484AAC-B23C-4676-B802-A63575577C36}" type="presParOf" srcId="{D94472C4-9626-48F3-BAE4-E418A2B1B90B}" destId="{E3FF3798-CACC-4DBC-856C-87C5F031D631}" srcOrd="1" destOrd="0" presId="urn:microsoft.com/office/officeart/2005/8/layout/hList3"/>
    <dgm:cxn modelId="{E52496BC-2C41-4619-8FCE-F7D7656150A1}" type="presParOf" srcId="{D94472C4-9626-48F3-BAE4-E418A2B1B90B}" destId="{0C071BFF-57B8-464F-99E2-A529E0A4EEC6}" srcOrd="2" destOrd="0" presId="urn:microsoft.com/office/officeart/2005/8/layout/hList3"/>
    <dgm:cxn modelId="{BE6E4D30-E8EB-4A31-80B6-B26A9E668F22}" type="presParOf" srcId="{85122D99-DFC1-4D02-A108-7295A5D2F7DF}" destId="{51F7C2AD-A3D5-4D90-8FE0-C938C106798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E7203B-4853-4713-A45E-D6DDD2751DFD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</dgm:pt>
    <dgm:pt modelId="{42C50E77-D879-4620-98D1-6F9EFFD5ACAB}">
      <dgm:prSet phldrT="[Текст]" custT="1"/>
      <dgm:spPr>
        <a:solidFill>
          <a:srgbClr val="71E01E">
            <a:alpha val="90000"/>
          </a:srgbClr>
        </a:solidFill>
      </dgm:spPr>
      <dgm:t>
        <a:bodyPr/>
        <a:lstStyle/>
        <a:p>
          <a:r>
            <a:rPr lang="ru-RU" sz="3600" b="1" dirty="0" smtClean="0">
              <a:solidFill>
                <a:srgbClr val="FF0000"/>
              </a:solidFill>
            </a:rPr>
            <a:t>100 умирают</a:t>
          </a:r>
          <a:endParaRPr lang="ru-RU" sz="3600" b="1" dirty="0">
            <a:solidFill>
              <a:srgbClr val="FF0000"/>
            </a:solidFill>
          </a:endParaRPr>
        </a:p>
      </dgm:t>
    </dgm:pt>
    <dgm:pt modelId="{2935FABB-A62E-4945-9B4F-BE7203F1BFF9}" type="parTrans" cxnId="{CE4AA723-1772-4C07-9BF1-BD2B2EFED335}">
      <dgm:prSet/>
      <dgm:spPr/>
      <dgm:t>
        <a:bodyPr/>
        <a:lstStyle/>
        <a:p>
          <a:endParaRPr lang="ru-RU"/>
        </a:p>
      </dgm:t>
    </dgm:pt>
    <dgm:pt modelId="{0126DC76-FF19-4773-9EC3-563F73C52B64}" type="sibTrans" cxnId="{CE4AA723-1772-4C07-9BF1-BD2B2EFED335}">
      <dgm:prSet/>
      <dgm:spPr/>
      <dgm:t>
        <a:bodyPr/>
        <a:lstStyle/>
        <a:p>
          <a:endParaRPr lang="ru-RU"/>
        </a:p>
      </dgm:t>
    </dgm:pt>
    <dgm:pt modelId="{CFC73EC7-7A93-44E5-A84A-7E92F7B83DED}">
      <dgm:prSet phldrT="[Текст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400 становятся инвалидами</a:t>
          </a:r>
          <a:endParaRPr lang="ru-RU" b="1" dirty="0">
            <a:solidFill>
              <a:srgbClr val="FFFF00"/>
            </a:solidFill>
          </a:endParaRPr>
        </a:p>
      </dgm:t>
    </dgm:pt>
    <dgm:pt modelId="{BF773A09-52E2-47E7-99BC-2F3F5417CFFE}" type="parTrans" cxnId="{9A41AB46-F8FB-41BC-89B5-B7D86A6D5633}">
      <dgm:prSet/>
      <dgm:spPr/>
      <dgm:t>
        <a:bodyPr/>
        <a:lstStyle/>
        <a:p>
          <a:endParaRPr lang="ru-RU"/>
        </a:p>
      </dgm:t>
    </dgm:pt>
    <dgm:pt modelId="{63C2D53C-F422-4808-A061-EDB9A7A18E4B}" type="sibTrans" cxnId="{9A41AB46-F8FB-41BC-89B5-B7D86A6D5633}">
      <dgm:prSet/>
      <dgm:spPr/>
      <dgm:t>
        <a:bodyPr/>
        <a:lstStyle/>
        <a:p>
          <a:endParaRPr lang="ru-RU"/>
        </a:p>
      </dgm:t>
    </dgm:pt>
    <dgm:pt modelId="{3DAF668A-301C-4547-8F69-EBBDAE990714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1000 случаев заболевания</a:t>
          </a:r>
          <a:endParaRPr lang="ru-RU" b="1" dirty="0">
            <a:solidFill>
              <a:schemeClr val="accent1">
                <a:lumMod val="75000"/>
              </a:schemeClr>
            </a:solidFill>
          </a:endParaRPr>
        </a:p>
      </dgm:t>
    </dgm:pt>
    <dgm:pt modelId="{C960D064-9501-453C-8FDE-2618B0C84619}" type="parTrans" cxnId="{F997231B-D2C6-4D9C-8968-13185E999177}">
      <dgm:prSet/>
      <dgm:spPr/>
      <dgm:t>
        <a:bodyPr/>
        <a:lstStyle/>
        <a:p>
          <a:endParaRPr lang="ru-RU"/>
        </a:p>
      </dgm:t>
    </dgm:pt>
    <dgm:pt modelId="{A0DF432A-76BF-4611-B4D1-0D59F54E7BC7}" type="sibTrans" cxnId="{F997231B-D2C6-4D9C-8968-13185E999177}">
      <dgm:prSet/>
      <dgm:spPr/>
      <dgm:t>
        <a:bodyPr/>
        <a:lstStyle/>
        <a:p>
          <a:endParaRPr lang="ru-RU"/>
        </a:p>
      </dgm:t>
    </dgm:pt>
    <dgm:pt modelId="{013A6265-0D33-426E-9001-91DC2DD716C0}" type="pres">
      <dgm:prSet presAssocID="{1FE7203B-4853-4713-A45E-D6DDD2751DFD}" presName="compositeShape" presStyleCnt="0">
        <dgm:presLayoutVars>
          <dgm:dir/>
          <dgm:resizeHandles/>
        </dgm:presLayoutVars>
      </dgm:prSet>
      <dgm:spPr/>
    </dgm:pt>
    <dgm:pt modelId="{42AB537A-5094-465F-830B-478713232742}" type="pres">
      <dgm:prSet presAssocID="{1FE7203B-4853-4713-A45E-D6DDD2751DFD}" presName="pyramid" presStyleLbl="node1" presStyleIdx="0" presStyleCnt="1" custLinFactNeighborX="4622" custLinFactNeighborY="-1184"/>
      <dgm:spPr/>
    </dgm:pt>
    <dgm:pt modelId="{E0CE4288-D399-48B0-B89D-CE42B2C90A3E}" type="pres">
      <dgm:prSet presAssocID="{1FE7203B-4853-4713-A45E-D6DDD2751DFD}" presName="theList" presStyleCnt="0"/>
      <dgm:spPr/>
    </dgm:pt>
    <dgm:pt modelId="{6288318F-0CAA-4C08-8C70-DEEADFDCE63A}" type="pres">
      <dgm:prSet presAssocID="{42C50E77-D879-4620-98D1-6F9EFFD5ACAB}" presName="aNode" presStyleLbl="fgAcc1" presStyleIdx="0" presStyleCnt="3" custLinFactNeighborX="1126" custLinFactNeighborY="15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5983E-735A-4214-91FD-CEAF3C3FADA8}" type="pres">
      <dgm:prSet presAssocID="{42C50E77-D879-4620-98D1-6F9EFFD5ACAB}" presName="aSpace" presStyleCnt="0"/>
      <dgm:spPr/>
    </dgm:pt>
    <dgm:pt modelId="{76C1258E-11DC-4C04-8537-D9D9C285014E}" type="pres">
      <dgm:prSet presAssocID="{CFC73EC7-7A93-44E5-A84A-7E92F7B83DE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AD3D-CD59-43A5-BE24-F593C02333C3}" type="pres">
      <dgm:prSet presAssocID="{CFC73EC7-7A93-44E5-A84A-7E92F7B83DED}" presName="aSpace" presStyleCnt="0"/>
      <dgm:spPr/>
    </dgm:pt>
    <dgm:pt modelId="{C65FA4A4-64F2-4A48-B434-67B46B96E166}" type="pres">
      <dgm:prSet presAssocID="{3DAF668A-301C-4547-8F69-EBBDAE99071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7AEDB-8037-4C27-A45F-619943F0C1B7}" type="pres">
      <dgm:prSet presAssocID="{3DAF668A-301C-4547-8F69-EBBDAE990714}" presName="aSpace" presStyleCnt="0"/>
      <dgm:spPr/>
    </dgm:pt>
  </dgm:ptLst>
  <dgm:cxnLst>
    <dgm:cxn modelId="{9A41AB46-F8FB-41BC-89B5-B7D86A6D5633}" srcId="{1FE7203B-4853-4713-A45E-D6DDD2751DFD}" destId="{CFC73EC7-7A93-44E5-A84A-7E92F7B83DED}" srcOrd="1" destOrd="0" parTransId="{BF773A09-52E2-47E7-99BC-2F3F5417CFFE}" sibTransId="{63C2D53C-F422-4808-A061-EDB9A7A18E4B}"/>
    <dgm:cxn modelId="{CE4AA723-1772-4C07-9BF1-BD2B2EFED335}" srcId="{1FE7203B-4853-4713-A45E-D6DDD2751DFD}" destId="{42C50E77-D879-4620-98D1-6F9EFFD5ACAB}" srcOrd="0" destOrd="0" parTransId="{2935FABB-A62E-4945-9B4F-BE7203F1BFF9}" sibTransId="{0126DC76-FF19-4773-9EC3-563F73C52B64}"/>
    <dgm:cxn modelId="{ABD361EE-90B0-48C9-85C0-38BF237A5006}" type="presOf" srcId="{3DAF668A-301C-4547-8F69-EBBDAE990714}" destId="{C65FA4A4-64F2-4A48-B434-67B46B96E166}" srcOrd="0" destOrd="0" presId="urn:microsoft.com/office/officeart/2005/8/layout/pyramid2"/>
    <dgm:cxn modelId="{5FB88E35-6C90-4F93-92A7-EC47343FFBC2}" type="presOf" srcId="{42C50E77-D879-4620-98D1-6F9EFFD5ACAB}" destId="{6288318F-0CAA-4C08-8C70-DEEADFDCE63A}" srcOrd="0" destOrd="0" presId="urn:microsoft.com/office/officeart/2005/8/layout/pyramid2"/>
    <dgm:cxn modelId="{BD5B9E76-D732-4E4B-B6E7-3088B43DEFF2}" type="presOf" srcId="{1FE7203B-4853-4713-A45E-D6DDD2751DFD}" destId="{013A6265-0D33-426E-9001-91DC2DD716C0}" srcOrd="0" destOrd="0" presId="urn:microsoft.com/office/officeart/2005/8/layout/pyramid2"/>
    <dgm:cxn modelId="{F997231B-D2C6-4D9C-8968-13185E999177}" srcId="{1FE7203B-4853-4713-A45E-D6DDD2751DFD}" destId="{3DAF668A-301C-4547-8F69-EBBDAE990714}" srcOrd="2" destOrd="0" parTransId="{C960D064-9501-453C-8FDE-2618B0C84619}" sibTransId="{A0DF432A-76BF-4611-B4D1-0D59F54E7BC7}"/>
    <dgm:cxn modelId="{DA351AF4-ACAB-4857-973F-9715ADFD8765}" type="presOf" srcId="{CFC73EC7-7A93-44E5-A84A-7E92F7B83DED}" destId="{76C1258E-11DC-4C04-8537-D9D9C285014E}" srcOrd="0" destOrd="0" presId="urn:microsoft.com/office/officeart/2005/8/layout/pyramid2"/>
    <dgm:cxn modelId="{6358EF99-1C39-4CB3-ACF8-636DE3DDAC0B}" type="presParOf" srcId="{013A6265-0D33-426E-9001-91DC2DD716C0}" destId="{42AB537A-5094-465F-830B-478713232742}" srcOrd="0" destOrd="0" presId="urn:microsoft.com/office/officeart/2005/8/layout/pyramid2"/>
    <dgm:cxn modelId="{514B3D4D-AE64-49F7-8692-4649E1589D1C}" type="presParOf" srcId="{013A6265-0D33-426E-9001-91DC2DD716C0}" destId="{E0CE4288-D399-48B0-B89D-CE42B2C90A3E}" srcOrd="1" destOrd="0" presId="urn:microsoft.com/office/officeart/2005/8/layout/pyramid2"/>
    <dgm:cxn modelId="{ED1CE8DE-7650-4783-9DDA-017722E7C2DB}" type="presParOf" srcId="{E0CE4288-D399-48B0-B89D-CE42B2C90A3E}" destId="{6288318F-0CAA-4C08-8C70-DEEADFDCE63A}" srcOrd="0" destOrd="0" presId="urn:microsoft.com/office/officeart/2005/8/layout/pyramid2"/>
    <dgm:cxn modelId="{7D87C380-C2EB-422D-A878-74795FE47C04}" type="presParOf" srcId="{E0CE4288-D399-48B0-B89D-CE42B2C90A3E}" destId="{E725983E-735A-4214-91FD-CEAF3C3FADA8}" srcOrd="1" destOrd="0" presId="urn:microsoft.com/office/officeart/2005/8/layout/pyramid2"/>
    <dgm:cxn modelId="{9FF9BC8F-6A4C-45F7-A78C-9C798398165C}" type="presParOf" srcId="{E0CE4288-D399-48B0-B89D-CE42B2C90A3E}" destId="{76C1258E-11DC-4C04-8537-D9D9C285014E}" srcOrd="2" destOrd="0" presId="urn:microsoft.com/office/officeart/2005/8/layout/pyramid2"/>
    <dgm:cxn modelId="{B324CB5E-1664-4367-A025-D4D95B5DA55A}" type="presParOf" srcId="{E0CE4288-D399-48B0-B89D-CE42B2C90A3E}" destId="{A140AD3D-CD59-43A5-BE24-F593C02333C3}" srcOrd="3" destOrd="0" presId="urn:microsoft.com/office/officeart/2005/8/layout/pyramid2"/>
    <dgm:cxn modelId="{87A3E85C-2D26-4325-9EED-49D9CDC92C72}" type="presParOf" srcId="{E0CE4288-D399-48B0-B89D-CE42B2C90A3E}" destId="{C65FA4A4-64F2-4A48-B434-67B46B96E166}" srcOrd="4" destOrd="0" presId="urn:microsoft.com/office/officeart/2005/8/layout/pyramid2"/>
    <dgm:cxn modelId="{E733B939-F29C-4891-A0F5-1E1C82DF1672}" type="presParOf" srcId="{E0CE4288-D399-48B0-B89D-CE42B2C90A3E}" destId="{BE87AEDB-8037-4C27-A45F-619943F0C1B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11/7/2017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2800" y="5148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5867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2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7" y="1066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8087" y="1143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76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36087" y="593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731839"/>
            <a:ext cx="1219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81000" y="731837"/>
            <a:ext cx="7162800" cy="6278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86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Font typeface="Arial" pitchFamily="34" charset="0"/>
              <a:buChar char="•"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Font typeface="Arial" pitchFamily="34" charset="0"/>
              <a:buChar char="•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Font typeface="Arial" pitchFamily="34" charset="0"/>
              <a:buChar char="•"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Font typeface="Arial" pitchFamily="34" charset="0"/>
              <a:buChar char="•"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Font typeface="Arial" pitchFamily="34" charset="0"/>
              <a:buChar char="•"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593400"/>
            <a:ext cx="8251200" cy="457200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7800" y="6272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676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38200" y="2825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38200" y="1407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38200" y="2116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38200" y="3464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38200" y="41736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38200" y="4953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524000"/>
            <a:ext cx="4038600" cy="4525964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4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0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8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24000"/>
            <a:ext cx="4038600" cy="4525964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4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0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8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3048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>
          <a:xfrm>
            <a:off x="5181600" y="627283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477000" y="665383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048000" y="1828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33400" y="38862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048000" y="38862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1242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695700" y="31242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477000" y="31242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914400" y="14478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695700" y="14478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477000" y="14478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2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451" y="1951037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0451" y="2255837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0639" y="2255837"/>
            <a:ext cx="4041775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103812" y="1951038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88000" y="76200"/>
            <a:ext cx="8229600" cy="6397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04472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600" y="960436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2" r:id="rId17"/>
    <p:sldLayoutId id="2147483813" r:id="rId18"/>
    <p:sldLayoutId id="2147483814" r:id="rId19"/>
    <p:sldLayoutId id="2147483815" r:id="rId20"/>
    <p:sldLayoutId id="2147483819" r:id="rId21"/>
    <p:sldLayoutId id="2147483820" r:id="rId22"/>
    <p:sldLayoutId id="2147483821" r:id="rId23"/>
    <p:sldLayoutId id="2147483660" r:id="rId24"/>
    <p:sldLayoutId id="2147483652" r:id="rId25"/>
    <p:sldLayoutId id="2147483661" r:id="rId26"/>
    <p:sldLayoutId id="2147483662" r:id="rId27"/>
    <p:sldLayoutId id="2147483653" r:id="rId28"/>
    <p:sldLayoutId id="2147483654" r:id="rId29"/>
    <p:sldLayoutId id="2147483656" r:id="rId30"/>
    <p:sldLayoutId id="2147483822" r:id="rId31"/>
    <p:sldLayoutId id="2147483823" r:id="rId3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3200" b="1" kern="12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SzPct val="70000"/>
        <a:buFont typeface="Arial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1112" y="1124744"/>
            <a:ext cx="7992888" cy="1080120"/>
          </a:xfrm>
          <a:solidFill>
            <a:srgbClr val="00206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«БЕЛАЯ РОМАШКА»</a:t>
            </a:r>
            <a:endParaRPr lang="en-US" sz="6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0"/>
            <a:ext cx="8028384" cy="908720"/>
          </a:xfrm>
          <a:prstGeom prst="roundRect">
            <a:avLst/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blipFill>
                  <a:blip r:embed="rId3"/>
                  <a:tile tx="0" ty="0" sx="100000" sy="100000" flip="none" algn="tl"/>
                </a:blipFill>
                <a:latin typeface="Bookman Old Style" pitchFamily="18" charset="0"/>
              </a:rPr>
              <a:t>Основные вопросы оказания сестринской помощи больным туберкулезом</a:t>
            </a:r>
            <a:endParaRPr lang="en-US" b="1" dirty="0">
              <a:blipFill>
                <a:blip r:embed="rId3"/>
                <a:tile tx="0" ty="0" sx="100000" sy="100000" flip="none" algn="tl"/>
              </a:blipFill>
              <a:latin typeface="Bookman Old Style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75856" y="6165304"/>
            <a:ext cx="5868144" cy="692696"/>
          </a:xfrm>
          <a:prstGeom prst="rect">
            <a:avLst/>
          </a:prstGeom>
          <a:ln w="25400" cap="flat" cmpd="sng" algn="ctr">
            <a:solidFill>
              <a:schemeClr val="accent1"/>
            </a:solidFill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all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Цибулина</a:t>
            </a:r>
            <a:r>
              <a:rPr kumimoji="0" lang="ru-RU" sz="1400" b="1" i="1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Rounded MT Bold" pitchFamily="34" charset="0"/>
                <a:ea typeface="+mn-ea"/>
                <a:cs typeface="+mn-cs"/>
              </a:rPr>
              <a:t> Светлана Борисовна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Председатель профессионального комитета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Троо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 </a:t>
            </a:r>
            <a:r>
              <a:rPr lang="ru-RU" sz="1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топса</a:t>
            </a:r>
            <a:endParaRPr kumimoji="0" lang="en-US" sz="1400" b="1" i="1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5122" name="Picture 2" descr="G:\Туберкулез\24 марта\122621606934977433_06151.jpg"/>
          <p:cNvPicPr>
            <a:picLocks noChangeAspect="1" noChangeArrowheads="1"/>
          </p:cNvPicPr>
          <p:nvPr/>
        </p:nvPicPr>
        <p:blipFill>
          <a:blip r:embed="rId4" cstate="print"/>
          <a:srcRect l="10941" t="5465" r="9681" b="12145"/>
          <a:stretch>
            <a:fillRect/>
          </a:stretch>
        </p:blipFill>
        <p:spPr bwMode="auto">
          <a:xfrm>
            <a:off x="4067944" y="2132856"/>
            <a:ext cx="4896544" cy="4080453"/>
          </a:xfrm>
          <a:prstGeom prst="ellipse">
            <a:avLst/>
          </a:prstGeom>
          <a:noFill/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99592" y="188641"/>
            <a:ext cx="4608512" cy="5616623"/>
          </a:xfrm>
        </p:spPr>
        <p:txBody>
          <a:bodyPr/>
          <a:lstStyle/>
          <a:p>
            <a:pPr algn="ctr"/>
            <a:r>
              <a:rPr lang="ru-RU" dirty="0" smtClean="0"/>
              <a:t>Но главным цветком стала стилизованная маленькая ромашка, гирляндами из которой были увиты высокие шесты молодых женщин и детей, одетых во все белое. Через плечи переброшены кружки для сбора денег. </a:t>
            </a:r>
          </a:p>
          <a:p>
            <a:pPr algn="ctr"/>
            <a:r>
              <a:rPr lang="ru-RU" dirty="0" smtClean="0"/>
              <a:t>Плата за ромашки добровольная и посильная для каждого – от копеек до десятков рублей.</a:t>
            </a:r>
            <a:endParaRPr lang="ru-RU" dirty="0"/>
          </a:p>
        </p:txBody>
      </p:sp>
      <p:pic>
        <p:nvPicPr>
          <p:cNvPr id="8" name="Picture 2" descr="G:\Туберкулез\24 марта\15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707904" cy="5949280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050" name="Picture 2" descr="G:\Туберкулез\24 марта\Balta_pu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6021288"/>
          </a:xfrm>
          <a:prstGeom prst="ellipse">
            <a:avLst/>
          </a:prstGeom>
          <a:noFill/>
        </p:spPr>
      </p:pic>
      <p:pic>
        <p:nvPicPr>
          <p:cNvPr id="2051" name="Picture 3" descr="G:\Туберкулез\24 марта\DSC03624_h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0"/>
            <a:ext cx="4104456" cy="6021288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074" name="Picture 2" descr="G:\Туберкулез\24 марта\4_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8388424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0"/>
            <a:ext cx="4536504" cy="5949280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В апреле 1911 года в России на пожертвования в размере 150 </a:t>
            </a:r>
            <a:r>
              <a:rPr lang="ru-RU" dirty="0" err="1" smtClean="0"/>
              <a:t>тыс</a:t>
            </a:r>
            <a:r>
              <a:rPr lang="ru-RU" dirty="0" smtClean="0"/>
              <a:t> рублей были организованы </a:t>
            </a:r>
          </a:p>
          <a:p>
            <a:pPr algn="ctr"/>
            <a:r>
              <a:rPr lang="ru-RU" dirty="0" smtClean="0"/>
              <a:t>43 амбулатории и несколько санаториев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вырученные от акции деньги приобреталась необходимая мебель, вещи,  медицинский инструментарий. 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11760" y="6218238"/>
            <a:ext cx="673224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j-ea"/>
                <a:cs typeface="Segoe UI" pitchFamily="34" charset="0"/>
              </a:rPr>
              <a:t>Как  это было…..</a:t>
            </a:r>
            <a:endParaRPr kumimoji="0" lang="ru-RU" sz="32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4098" name="Picture 2" descr="G:\Туберкулез\24 марта\45brandt_parlourmaid_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923928" cy="6047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88641"/>
            <a:ext cx="8388424" cy="5760640"/>
          </a:xfrm>
        </p:spPr>
        <p:txBody>
          <a:bodyPr>
            <a:normAutofit/>
          </a:bodyPr>
          <a:lstStyle/>
          <a:p>
            <a:r>
              <a:rPr lang="ru-RU" dirty="0" smtClean="0"/>
              <a:t>25 октября 1918 года на заседании коллегии Народного комиссариата здравоохранения были утверждены  положения </a:t>
            </a:r>
            <a:r>
              <a:rPr lang="ru-RU" i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«О секции борьбы с туберкулезом»</a:t>
            </a:r>
            <a:r>
              <a:rPr lang="ru-RU" dirty="0" smtClean="0"/>
              <a:t> и </a:t>
            </a:r>
            <a:r>
              <a:rPr lang="ru-RU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«О совете по борьбе с туберкулезом»</a:t>
            </a:r>
          </a:p>
          <a:p>
            <a:endParaRPr lang="ru-RU" dirty="0" smtClean="0"/>
          </a:p>
          <a:p>
            <a:r>
              <a:rPr lang="ru-RU" dirty="0" smtClean="0"/>
              <a:t>Были созданы противотуберкулезные диспансеры и учреждения стационарного типа, а также 2  научно-исследовательских института:</a:t>
            </a:r>
          </a:p>
          <a:p>
            <a:r>
              <a:rPr lang="ru-RU" u="sng" dirty="0" smtClean="0"/>
              <a:t>30.10.1918г</a:t>
            </a:r>
            <a:r>
              <a:rPr lang="ru-RU" dirty="0" smtClean="0"/>
              <a:t> –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туберкулезный институт </a:t>
            </a:r>
            <a:r>
              <a:rPr lang="ru-RU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Мосздравотдела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sz="2400" dirty="0" smtClean="0"/>
              <a:t>(НИИ </a:t>
            </a:r>
            <a:r>
              <a:rPr lang="ru-RU" sz="2400" dirty="0" err="1" smtClean="0"/>
              <a:t>фтизиопульмонологии</a:t>
            </a:r>
            <a:r>
              <a:rPr lang="ru-RU" sz="2400" dirty="0" smtClean="0"/>
              <a:t> Первого МГМУ им.И.М. Сеченова)</a:t>
            </a:r>
            <a:endParaRPr lang="ru-RU" dirty="0" smtClean="0"/>
          </a:p>
          <a:p>
            <a:r>
              <a:rPr lang="ru-RU" u="sng" dirty="0" smtClean="0"/>
              <a:t>28.07.1921г</a:t>
            </a:r>
            <a:r>
              <a:rPr lang="ru-RU" dirty="0" smtClean="0"/>
              <a:t> –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Государственный туберкулезный институт </a:t>
            </a:r>
            <a:r>
              <a:rPr lang="ru-RU" sz="2400" dirty="0" smtClean="0"/>
              <a:t>(Центральный НИИ туберкулеза РАМН)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11760" y="6218238"/>
            <a:ext cx="673224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j-ea"/>
                <a:cs typeface="Segoe UI" pitchFamily="34" charset="0"/>
              </a:rPr>
              <a:t>Как  это было…..</a:t>
            </a:r>
            <a:endParaRPr kumimoji="0" lang="ru-RU" sz="32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899592" y="188641"/>
          <a:ext cx="8064896" cy="55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2411760" y="6218238"/>
            <a:ext cx="673224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j-ea"/>
                <a:cs typeface="Segoe UI" pitchFamily="34" charset="0"/>
              </a:rPr>
              <a:t>Как  это было…..</a:t>
            </a:r>
            <a:endParaRPr kumimoji="0" lang="ru-RU" sz="32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Туберкулез\24 марта\tra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870" y="0"/>
            <a:ext cx="4268186" cy="5877272"/>
          </a:xfrm>
          <a:prstGeom prst="rect">
            <a:avLst/>
          </a:prstGeom>
          <a:noFill/>
        </p:spPr>
      </p:pic>
      <p:pic>
        <p:nvPicPr>
          <p:cNvPr id="1028" name="Picture 4" descr="G:\Туберкулез\24 марта\imgB.asp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4067944" cy="6021288"/>
          </a:xfrm>
          <a:prstGeom prst="rect">
            <a:avLst/>
          </a:prstGeom>
          <a:noFill/>
        </p:spPr>
      </p:pic>
      <p:sp>
        <p:nvSpPr>
          <p:cNvPr id="8" name="Текст 3"/>
          <p:cNvSpPr>
            <a:spLocks noGrp="1"/>
          </p:cNvSpPr>
          <p:nvPr>
            <p:ph type="body" sz="quarter" idx="13"/>
          </p:nvPr>
        </p:nvSpPr>
        <p:spPr>
          <a:xfrm>
            <a:off x="2411760" y="6237312"/>
            <a:ext cx="6552728" cy="62068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Борьба продолжается</a:t>
            </a:r>
            <a:endParaRPr lang="ru-RU" sz="32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411760" y="6237312"/>
            <a:ext cx="6552728" cy="62068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К победе над недугом</a:t>
            </a:r>
            <a:endParaRPr lang="ru-RU" sz="3200" b="1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5" name="Picture 3" descr="G:\Туберкулез\24 марта\Soviet-Russi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392" y="0"/>
            <a:ext cx="8431607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6218238"/>
            <a:ext cx="6717432" cy="639762"/>
          </a:xfrm>
        </p:spPr>
        <p:txBody>
          <a:bodyPr/>
          <a:lstStyle/>
          <a:p>
            <a:pPr lvl="0" algn="ctr">
              <a:buNone/>
            </a:pP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60649"/>
            <a:ext cx="8064896" cy="2808311"/>
          </a:xfrm>
        </p:spPr>
        <p:txBody>
          <a:bodyPr/>
          <a:lstStyle/>
          <a:p>
            <a:pPr algn="ctr"/>
            <a:r>
              <a:rPr lang="ru-RU" dirty="0" smtClean="0"/>
              <a:t>В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1982 году  </a:t>
            </a:r>
            <a:r>
              <a:rPr lang="ru-RU" dirty="0" smtClean="0"/>
              <a:t>ВОЗ и Международный Союз борьбы с туберкулезом и заболеваниями легких спонсировали  проведение первого Всемирного дня борьбы с туберкулезом (</a:t>
            </a:r>
            <a:r>
              <a:rPr lang="en-US" dirty="0" smtClean="0"/>
              <a:t>World TB Day)</a:t>
            </a:r>
            <a:r>
              <a:rPr lang="ru-RU" dirty="0" smtClean="0"/>
              <a:t> для привлечения внимания общественности к этому заболеванию</a:t>
            </a:r>
            <a:endParaRPr lang="ru-RU" dirty="0"/>
          </a:p>
        </p:txBody>
      </p:sp>
      <p:pic>
        <p:nvPicPr>
          <p:cNvPr id="2050" name="Picture 2" descr="G:\Туберкулез\24 марта\giornata_T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564904"/>
            <a:ext cx="5020469" cy="3406527"/>
          </a:xfrm>
          <a:prstGeom prst="rect">
            <a:avLst/>
          </a:prstGeom>
          <a:noFill/>
        </p:spPr>
      </p:pic>
      <p:pic>
        <p:nvPicPr>
          <p:cNvPr id="2051" name="Picture 3" descr="G:\Туберкулез\24 марта\world-tuberculosis-day-2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64904"/>
            <a:ext cx="3312368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8641"/>
            <a:ext cx="8011616" cy="568863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ФЕДЕРАЛЬНАЯ СЛУЖБА ПО НАДЗОРУ В СФЕРЕ ЗАЩИТЫ ПРАВ ПОТРЕБИТЕЛЕЙ И БЛАГОПОЛУЧИЯ ЧЕЛОВЕКА</a:t>
            </a:r>
          </a:p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ПИСЬМО</a:t>
            </a:r>
          </a:p>
          <a:p>
            <a:pPr algn="ctr"/>
            <a:r>
              <a:rPr lang="ru-RU" sz="1800" dirty="0" smtClean="0"/>
              <a:t>14 февраля 2007 г.</a:t>
            </a:r>
          </a:p>
          <a:p>
            <a:pPr algn="ctr"/>
            <a:r>
              <a:rPr lang="ru-RU" sz="1800" dirty="0" smtClean="0"/>
              <a:t>№ 0100/1560-07-32</a:t>
            </a:r>
          </a:p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«О  ВСЕМИРНОМ ДНЕ БОРЬБЫ С ТУБЕРКУЛЕЗОМ»</a:t>
            </a:r>
          </a:p>
          <a:p>
            <a:pPr algn="ctr"/>
            <a:endParaRPr lang="ru-RU" sz="1800" dirty="0" smtClean="0"/>
          </a:p>
          <a:p>
            <a:pPr algn="just"/>
            <a:r>
              <a:rPr lang="ru-RU" sz="1800" dirty="0" smtClean="0"/>
              <a:t>…..</a:t>
            </a:r>
            <a:r>
              <a:rPr lang="ru-RU" sz="1800" i="1" dirty="0" smtClean="0"/>
              <a:t>Проблема туберкулеза может быть решена только при уменьшении числа социально - дезадаптированных лиц, повышении уровня жизни населения, формировании у населения и у органов власти представлений о здоровье, как об одной из высших ценностей государства и общества.</a:t>
            </a:r>
            <a:endParaRPr lang="ru-RU" sz="1800" i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411760" y="6237312"/>
            <a:ext cx="6552728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3038" marR="0" lvl="0" indent="-1730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tabLst/>
              <a:defRPr/>
            </a:pP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cs typeface="Segoe UI" pitchFamily="34" charset="0"/>
              </a:rPr>
              <a:t>Возрождение традиции</a:t>
            </a:r>
            <a:endParaRPr kumimoji="0" lang="ru-RU" sz="32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"/>
            <a:ext cx="8460432" cy="6021288"/>
          </a:xfrm>
          <a:prstGeom prst="round2DiagRect">
            <a:avLst/>
          </a:prstGeom>
          <a:solidFill>
            <a:srgbClr val="FFC000"/>
          </a:solidFill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tx1"/>
                </a:solidFill>
                <a:latin typeface="Calibri" pitchFamily="34" charset="0"/>
              </a:rPr>
              <a:t>«……Поскольку мы люди достаточно большие и умные, что производить антибиотики и пользоваться дезинфицирующими средствами, нам легко убедить себя, что микробы нашими усилиями оттеснены на обочину жизни. Не верьте этому. Возможно, микробы и бактерии не строят городов и не ведут интересную светскую жизнь, но они останутся здесь, даже когда взорвется Солнце. Это их планета, а мы находимся на ней лишь с их позволения».</a:t>
            </a:r>
          </a:p>
          <a:p>
            <a:pPr algn="r"/>
            <a:endParaRPr lang="ru-RU" sz="32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r"/>
            <a:r>
              <a:rPr lang="ru-RU" sz="3200" i="1" dirty="0" smtClean="0">
                <a:solidFill>
                  <a:schemeClr val="tx1"/>
                </a:solidFill>
                <a:latin typeface="Calibri" pitchFamily="34" charset="0"/>
              </a:rPr>
              <a:t>Билл </a:t>
            </a:r>
            <a:r>
              <a:rPr lang="ru-RU" sz="3200" i="1" dirty="0" err="1" smtClean="0">
                <a:solidFill>
                  <a:schemeClr val="tx1"/>
                </a:solidFill>
                <a:latin typeface="Calibri" pitchFamily="34" charset="0"/>
              </a:rPr>
              <a:t>Брайсон</a:t>
            </a:r>
            <a:endParaRPr lang="ru-RU" sz="32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r"/>
            <a:r>
              <a:rPr lang="ru-RU" sz="2000" i="1" dirty="0" smtClean="0">
                <a:solidFill>
                  <a:schemeClr val="tx1"/>
                </a:solidFill>
                <a:latin typeface="Calibri" pitchFamily="34" charset="0"/>
              </a:rPr>
              <a:t>«Краткая история почти всего на свете»</a:t>
            </a:r>
            <a:endParaRPr lang="ru-RU" sz="2000" i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0"/>
            <a:ext cx="8460432" cy="5013176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Cambria" pitchFamily="18" charset="0"/>
              </a:rPr>
              <a:t>Основные задачи Всемирного дня борьбы с туберкулезом 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это привлечение внимания к данной проблеме, информирование широких слоев населения о необходимости своевременного прохождения профилактических осмотров в целях раннего выявления заболевания, своевременного обращения за медицинской помощью, привлечение государственных и общественных организаций к участию в работе по борьбе с этим заболеванием, формирование у подрастающего поколения приверженности к здоровому образу жизни.</a:t>
            </a:r>
          </a:p>
          <a:p>
            <a:endParaRPr lang="ru-RU" dirty="0"/>
          </a:p>
        </p:txBody>
      </p:sp>
      <p:pic>
        <p:nvPicPr>
          <p:cNvPr id="1027" name="Picture 3" descr="C:\Users\Светулька\Desktop\24 марта\worldtbd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37112"/>
            <a:ext cx="4572000" cy="1584176"/>
          </a:xfrm>
          <a:prstGeom prst="flowChartAlternateProcess">
            <a:avLst/>
          </a:prstGeom>
          <a:noFill/>
        </p:spPr>
      </p:pic>
      <p:pic>
        <p:nvPicPr>
          <p:cNvPr id="8194" name="Picture 2" descr="G:\Туберкулез\24 марта\~poc_calendar_v5_553_0x0_m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437112"/>
            <a:ext cx="3888432" cy="158417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88641"/>
            <a:ext cx="8172400" cy="5688631"/>
          </a:xfrm>
        </p:spPr>
        <p:txBody>
          <a:bodyPr/>
          <a:lstStyle/>
          <a:p>
            <a:r>
              <a:rPr lang="ru-RU" dirty="0" smtClean="0"/>
              <a:t>Традиционно инициативу проведения акции «Белая ромашка» поддерживают жители Екатеринбурга, Кемерово, Сургута, Томска, Самары, Курска, Архангельска, Волгограда и других городов России и Украины.</a:t>
            </a:r>
          </a:p>
          <a:p>
            <a:endParaRPr lang="ru-RU" dirty="0" smtClean="0"/>
          </a:p>
          <a:p>
            <a:r>
              <a:rPr lang="ru-RU" dirty="0" smtClean="0"/>
              <a:t>В 2009 году акция проводилась в 3 регионах, а в 2010 году – уже в 24 регионах России.</a:t>
            </a:r>
          </a:p>
          <a:p>
            <a:endParaRPr lang="ru-RU" dirty="0" smtClean="0"/>
          </a:p>
          <a:p>
            <a:pPr algn="ctr"/>
            <a:r>
              <a:rPr lang="ru-RU" sz="48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«Белая ромашка» </a:t>
            </a:r>
          </a:p>
          <a:p>
            <a:pPr algn="ctr"/>
            <a:r>
              <a:rPr lang="ru-RU" dirty="0" smtClean="0"/>
              <a:t>явилась стартом фотовыставки </a:t>
            </a:r>
          </a:p>
          <a:p>
            <a:pPr algn="ctr"/>
            <a: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rgbClr val="F608C3"/>
                </a:solidFill>
              </a:rPr>
              <a:t>«Звезды против туберкулеза»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rgbClr val="F608C3"/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23728" y="6237312"/>
            <a:ext cx="6840760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3038" marR="0" lvl="0" indent="-1730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tabLst/>
              <a:defRPr/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cs typeface="Segoe UI" pitchFamily="34" charset="0"/>
              </a:rPr>
              <a:t>Возрождение традиции </a:t>
            </a:r>
            <a:endParaRPr kumimoji="0" lang="ru-RU" sz="28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улька\Downloads\Golovach50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232" t="7606" r="7799" b="8426"/>
          <a:stretch>
            <a:fillRect/>
          </a:stretch>
        </p:blipFill>
        <p:spPr bwMode="auto">
          <a:xfrm>
            <a:off x="683568" y="1412776"/>
            <a:ext cx="4176464" cy="4509120"/>
          </a:xfrm>
          <a:prstGeom prst="rect">
            <a:avLst/>
          </a:prstGeom>
          <a:noFill/>
        </p:spPr>
      </p:pic>
      <p:pic>
        <p:nvPicPr>
          <p:cNvPr id="1027" name="Picture 3" descr="C:\Users\Светулька\Downloads\ph_329_1653.jpg"/>
          <p:cNvPicPr>
            <a:picLocks noChangeAspect="1" noChangeArrowheads="1"/>
          </p:cNvPicPr>
          <p:nvPr/>
        </p:nvPicPr>
        <p:blipFill>
          <a:blip r:embed="rId4" cstate="print"/>
          <a:srcRect l="7880" t="7880" r="8069" b="8069"/>
          <a:stretch>
            <a:fillRect/>
          </a:stretch>
        </p:blipFill>
        <p:spPr bwMode="auto">
          <a:xfrm>
            <a:off x="4788024" y="0"/>
            <a:ext cx="4355976" cy="4608512"/>
          </a:xfrm>
          <a:prstGeom prst="rect">
            <a:avLst/>
          </a:prstGeom>
          <a:noFill/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2123728" y="6237312"/>
            <a:ext cx="6840760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3038" marR="0" lvl="0" indent="-1730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tabLst/>
              <a:defRPr/>
            </a:pP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cs typeface="Segoe UI" pitchFamily="34" charset="0"/>
              </a:rPr>
              <a:t>Звезды против туберкулеза </a:t>
            </a:r>
            <a:endParaRPr kumimoji="0" lang="ru-RU" sz="28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4 марта\0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4104456" cy="5949280"/>
          </a:xfrm>
          <a:prstGeom prst="rect">
            <a:avLst/>
          </a:prstGeom>
          <a:noFill/>
        </p:spPr>
      </p:pic>
      <p:pic>
        <p:nvPicPr>
          <p:cNvPr id="2051" name="Picture 3" descr="D:\24 марта\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355976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8641"/>
            <a:ext cx="8136904" cy="5688632"/>
          </a:xfrm>
        </p:spPr>
        <p:txBody>
          <a:bodyPr/>
          <a:lstStyle/>
          <a:p>
            <a:pPr indent="361950"/>
            <a:r>
              <a:rPr lang="ru-RU" dirty="0" smtClean="0"/>
              <a:t>Под знаком </a:t>
            </a:r>
            <a:r>
              <a:rPr lang="ru-RU" sz="3200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«Белой ромашки» </a:t>
            </a:r>
            <a:r>
              <a:rPr lang="ru-RU" dirty="0" smtClean="0"/>
              <a:t>при активном участии школьников и студентов проходят молодежные митинги, спортивные праздники, конкурсы рисунков под общим девизом </a:t>
            </a:r>
            <a:r>
              <a:rPr lang="ru-RU" sz="3200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«Мы – за здоровый образ жизни»</a:t>
            </a:r>
            <a:r>
              <a:rPr lang="ru-RU" dirty="0" smtClean="0"/>
              <a:t>, организован сбор средств и вещей для больных туберкулезом.</a:t>
            </a:r>
          </a:p>
          <a:p>
            <a:pPr indent="361950"/>
            <a:endParaRPr lang="ru-RU" dirty="0" smtClean="0"/>
          </a:p>
          <a:p>
            <a:pPr indent="361950"/>
            <a:r>
              <a:rPr lang="ru-RU" dirty="0" smtClean="0"/>
              <a:t>Совместно со специалистами фтизиатрической службы сотрудники и волонтеры Красного Креста проводят круглые столы, циклы лекций и бесед на предприятиях и в учебных заведениях  по вопросам профилактики, выявления и лечения туберкулеза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4 марта\18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64172"/>
            <a:ext cx="4752528" cy="4093828"/>
          </a:xfrm>
          <a:prstGeom prst="ellipse">
            <a:avLst/>
          </a:prstGeom>
          <a:noFill/>
        </p:spPr>
      </p:pic>
      <p:pic>
        <p:nvPicPr>
          <p:cNvPr id="3075" name="Picture 3" descr="D:\24 марта\14220_3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4572000" cy="3600400"/>
          </a:xfrm>
          <a:prstGeom prst="ellipse">
            <a:avLst/>
          </a:prstGeom>
          <a:noFill/>
        </p:spPr>
      </p:pic>
      <p:pic>
        <p:nvPicPr>
          <p:cNvPr id="3077" name="Picture 5" descr="D:\24 марта\id17547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0"/>
            <a:ext cx="4896544" cy="364502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332656"/>
            <a:ext cx="8316416" cy="4752528"/>
          </a:xfrm>
        </p:spPr>
        <p:txBody>
          <a:bodyPr>
            <a:normAutofit/>
          </a:bodyPr>
          <a:lstStyle/>
          <a:p>
            <a:r>
              <a:rPr lang="ru-RU" dirty="0" smtClean="0"/>
              <a:t>В рамках акции добровольцы и специалисты дают молодым людям доступную информацию о туберкулезе, после чего предлагают им изготовить своими руками цветок белой ромашки. На белой ромашке, по своему желанию, участник акции может написать информацию о себе (имя, возраст, населенный пункт) и пожелание </a:t>
            </a:r>
          </a:p>
          <a:p>
            <a:r>
              <a:rPr lang="ru-RU" dirty="0" smtClean="0"/>
              <a:t>для болеющих </a:t>
            </a:r>
          </a:p>
          <a:p>
            <a:r>
              <a:rPr lang="ru-RU" dirty="0" smtClean="0"/>
              <a:t>туберкулезом </a:t>
            </a:r>
          </a:p>
          <a:p>
            <a:r>
              <a:rPr lang="ru-RU" dirty="0" smtClean="0"/>
              <a:t>людей.</a:t>
            </a:r>
            <a:endParaRPr lang="ru-RU" dirty="0"/>
          </a:p>
        </p:txBody>
      </p:sp>
      <p:pic>
        <p:nvPicPr>
          <p:cNvPr id="5" name="Picture 4" descr="D:\24 марта\38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8960"/>
            <a:ext cx="5580112" cy="378904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"/>
            <a:ext cx="8136904" cy="2708920"/>
          </a:xfrm>
        </p:spPr>
        <p:txBody>
          <a:bodyPr/>
          <a:lstStyle/>
          <a:p>
            <a:r>
              <a:rPr lang="ru-RU" dirty="0" smtClean="0"/>
              <a:t>В месте проведения акции (на площади) работал передвижной </a:t>
            </a:r>
            <a:r>
              <a:rPr lang="ru-RU" dirty="0" err="1" smtClean="0"/>
              <a:t>флюорограф</a:t>
            </a:r>
            <a:r>
              <a:rPr lang="ru-RU" dirty="0" smtClean="0"/>
              <a:t>. Все желающие старше 15 лет могли пройти флюорографию или проконсультироваться с врачами-фтизиатрами и специалистами по </a:t>
            </a:r>
            <a:r>
              <a:rPr lang="ru-RU" dirty="0" err="1" smtClean="0"/>
              <a:t>внелегочному</a:t>
            </a:r>
            <a:r>
              <a:rPr lang="ru-RU" dirty="0" smtClean="0"/>
              <a:t> туберкулезу.</a:t>
            </a:r>
            <a:endParaRPr lang="ru-RU" dirty="0"/>
          </a:p>
        </p:txBody>
      </p:sp>
      <p:pic>
        <p:nvPicPr>
          <p:cNvPr id="4098" name="Picture 2" descr="D:\24 марта\fluor2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04864"/>
            <a:ext cx="3888432" cy="3463280"/>
          </a:xfrm>
          <a:prstGeom prst="rect">
            <a:avLst/>
          </a:prstGeom>
          <a:noFill/>
        </p:spPr>
      </p:pic>
      <p:pic>
        <p:nvPicPr>
          <p:cNvPr id="4099" name="Picture 3" descr="D:\24 марта\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04864"/>
            <a:ext cx="439248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24 марта\oct201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-1"/>
            <a:ext cx="4035637" cy="5733257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55576" y="260648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Текст 3"/>
          <p:cNvSpPr txBox="1">
            <a:spLocks/>
          </p:cNvSpPr>
          <p:nvPr/>
        </p:nvSpPr>
        <p:spPr>
          <a:xfrm>
            <a:off x="2123728" y="6237312"/>
            <a:ext cx="6840760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3038" marR="0" lvl="0" indent="-1730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tabLst/>
              <a:defRPr/>
            </a:pP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cs typeface="Segoe UI" pitchFamily="34" charset="0"/>
              </a:rPr>
              <a:t>Суровая статистика </a:t>
            </a:r>
            <a:endParaRPr kumimoji="0" lang="ru-RU" sz="32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0649"/>
            <a:ext cx="8388424" cy="5184576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Проведение Дня «Белой ромашки» </a:t>
            </a:r>
          </a:p>
          <a:p>
            <a:pPr algn="ctr"/>
            <a:r>
              <a:rPr lang="ru-RU" dirty="0" smtClean="0"/>
              <a:t>чрезвычайно важное явление, </a:t>
            </a:r>
          </a:p>
          <a:p>
            <a:pPr algn="ctr"/>
            <a:r>
              <a:rPr lang="ru-RU" dirty="0" smtClean="0"/>
              <a:t>позволяющее подключить все общество к </a:t>
            </a:r>
          </a:p>
          <a:p>
            <a:pPr algn="ctr"/>
            <a:r>
              <a:rPr lang="ru-RU" dirty="0" smtClean="0"/>
              <a:t>решению проблем опасной инфекции –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8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ТУБЕРКУЛЕЗА</a:t>
            </a:r>
            <a:endParaRPr lang="ru-RU" sz="8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Picture 3" descr="G:\Туберкулез\24 марта\23_03_mogi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789040"/>
            <a:ext cx="3419872" cy="3068960"/>
          </a:xfrm>
          <a:prstGeom prst="rect">
            <a:avLst/>
          </a:prstGeom>
          <a:noFill/>
        </p:spPr>
      </p:pic>
      <p:pic>
        <p:nvPicPr>
          <p:cNvPr id="6" name="Picture 3" descr="D:\24 марта\1269497554_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89040"/>
            <a:ext cx="2857500" cy="3068960"/>
          </a:xfrm>
          <a:prstGeom prst="rect">
            <a:avLst/>
          </a:prstGeom>
          <a:noFill/>
        </p:spPr>
      </p:pic>
      <p:pic>
        <p:nvPicPr>
          <p:cNvPr id="6146" name="Picture 2" descr="D:\24 марта\1269463226_221621273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2914328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4536504" cy="6021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Генрих Герман Роберт Кох, 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немецкий бактериолог, в 1905 году был удостоен Нобелевской премии по физиологии и медицине 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за открытие и выделение возбудителя туберкулеза. 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i="1" u="sng" dirty="0" smtClean="0">
                <a:solidFill>
                  <a:schemeClr val="tx1"/>
                </a:solidFill>
              </a:rPr>
              <a:t>24 марта 1882 года </a:t>
            </a:r>
            <a:r>
              <a:rPr lang="ru-RU" sz="2000" dirty="0" smtClean="0">
                <a:solidFill>
                  <a:schemeClr val="tx1"/>
                </a:solidFill>
              </a:rPr>
              <a:t>в здании Физиологического института при Белинском университете состоялся его доклад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«Об этиологии туберкулеза».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Роберт Кох открыл не только возбудителя туберкулеза, но и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обратил внимание на социальный характер заболевания.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Светулька\Downloads\f1-4_robert_koc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16"/>
          <a:stretch>
            <a:fillRect/>
          </a:stretch>
        </p:blipFill>
        <p:spPr bwMode="auto">
          <a:xfrm>
            <a:off x="5292080" y="0"/>
            <a:ext cx="385192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Туберкулез\24 марта\tuberkulez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8460432" cy="6093296"/>
          </a:xfrm>
          <a:prstGeom prst="flowChartAlternateProcess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628800"/>
            <a:ext cx="8316416" cy="2952328"/>
          </a:xfrm>
        </p:spPr>
        <p:txBody>
          <a:bodyPr>
            <a:prstTxWarp prst="textWave1">
              <a:avLst>
                <a:gd name="adj1" fmla="val 12500"/>
                <a:gd name="adj2" fmla="val -1258"/>
              </a:avLst>
            </a:prstTxWarp>
            <a:normAutofit/>
          </a:bodyPr>
          <a:lstStyle/>
          <a:p>
            <a:pPr algn="ctr"/>
            <a:endParaRPr lang="ru-RU" dirty="0" smtClean="0">
              <a:solidFill>
                <a:srgbClr val="FFFF00"/>
              </a:solidFill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БУДЬТЕ ЗДОРОВЫ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1403648" y="6237312"/>
            <a:ext cx="7560840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3038" marR="0" lvl="0" indent="-17303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0000"/>
              <a:buFontTx/>
              <a:buNone/>
              <a:tabLst/>
              <a:defRPr/>
            </a:pPr>
            <a:r>
              <a:rPr lang="ru-RU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cs typeface="Segoe UI" pitchFamily="34" charset="0"/>
              </a:rPr>
              <a:t>Дыши свободно, живи достойно </a:t>
            </a:r>
            <a:endParaRPr kumimoji="0" lang="ru-RU" sz="32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0"/>
            <a:ext cx="8460432" cy="594928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i="1" dirty="0" smtClean="0"/>
              <a:t>«Теперь мы можем бороться с этим бичом человечества не как с чем-то неопределенным; мы будем бороться с известными нам паразитами, будем искать пути к их уничтожению. До сих пор говорят, что чахотка передается по наследству, как хроническая дистрофия. Это неправда! Чахотка – инфекционное заболевание, она никогда не передавалась по наследству. Наследственным является только предрасположение к ней. Готовность к заболеванию особенно велика в ослабленных, находящихся в дурных условиях организмах. Пока имеются на земле трущобы, куда не проникает луч солнца, чахотка и дальше будет существовать. Солнечные лучи – смерть для бацилл туберкулеза. Я предпринял свои исследования в интересах людей. Ради этого я трудился. Надеюсь, что мои труды помогут врачам повести планомерную борьбу с этим страшным бичом человечества».</a:t>
            </a:r>
            <a:endParaRPr lang="ru-RU" i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Об этиологии туберкулеза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0"/>
            <a:ext cx="8388424" cy="5085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Идея проведения Дня белого цветка родилась в скандинавских странах.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Впервые этот день был устроен в Швеции </a:t>
            </a:r>
          </a:p>
          <a:p>
            <a:pPr algn="ctr"/>
            <a:r>
              <a:rPr lang="ru-RU" i="1" dirty="0" smtClean="0"/>
              <a:t>1 мая 1908 года</a:t>
            </a:r>
            <a:r>
              <a:rPr lang="ru-RU" dirty="0" smtClean="0"/>
              <a:t>. </a:t>
            </a:r>
          </a:p>
          <a:p>
            <a:pPr algn="ctr"/>
            <a:r>
              <a:rPr lang="ru-RU" dirty="0" smtClean="0"/>
              <a:t>Продажа белого цветка как эмблемы борьбы с туберкулезом привлекла внимание населения и приносила противотуберкулезным организациям доход.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Из Швеции этот обычай перешёл в Норвегию, Данию, Германию и другие страны Европы.</a:t>
            </a:r>
            <a:endParaRPr lang="ru-RU" dirty="0"/>
          </a:p>
        </p:txBody>
      </p:sp>
      <p:pic>
        <p:nvPicPr>
          <p:cNvPr id="4099" name="Picture 3" descr="G:\Туберкулез\24 марта\d9d903428c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016" y="4509120"/>
            <a:ext cx="3665984" cy="234888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88640"/>
            <a:ext cx="5184576" cy="568863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Праздник </a:t>
            </a:r>
          </a:p>
          <a:p>
            <a:pPr algn="ctr"/>
            <a:r>
              <a:rPr lang="ru-RU" dirty="0" smtClean="0"/>
              <a:t>«Белый цветок жизни» </a:t>
            </a:r>
          </a:p>
          <a:p>
            <a:pPr algn="ctr"/>
            <a:r>
              <a:rPr lang="ru-RU" dirty="0" smtClean="0"/>
              <a:t>это день бескорыстия, людской доброты и любви к ближнему. </a:t>
            </a:r>
          </a:p>
          <a:p>
            <a:pPr algn="ctr"/>
            <a:r>
              <a:rPr lang="ru-RU" dirty="0" smtClean="0"/>
              <a:t>Больным он дает надежду на исцеление, тем, кто помогал, - возможность проявить свои лучшие человеческие качества.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России День белого цветка впервые прошел </a:t>
            </a:r>
          </a:p>
          <a:p>
            <a:pPr algn="ctr"/>
            <a:r>
              <a:rPr lang="ru-RU" i="1" dirty="0" smtClean="0"/>
              <a:t>20 апреля 1911 года</a:t>
            </a:r>
            <a:endParaRPr lang="ru-RU" i="1" dirty="0"/>
          </a:p>
        </p:txBody>
      </p:sp>
      <p:pic>
        <p:nvPicPr>
          <p:cNvPr id="3075" name="Picture 3" descr="G:\Туберкулез\24 марта\Ris2(2503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764704"/>
            <a:ext cx="3347864" cy="453650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04664"/>
            <a:ext cx="4392488" cy="51845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Россию Благотворительный праздник </a:t>
            </a:r>
          </a:p>
          <a:p>
            <a:pPr algn="ctr"/>
            <a:r>
              <a:rPr lang="ru-RU" dirty="0" smtClean="0"/>
              <a:t>Белого цветка </a:t>
            </a:r>
          </a:p>
          <a:p>
            <a:pPr algn="ctr"/>
            <a:r>
              <a:rPr lang="ru-RU" dirty="0" smtClean="0"/>
              <a:t>(«Белая ромашка») пришел по инициативе </a:t>
            </a:r>
          </a:p>
          <a:p>
            <a:pPr algn="ctr"/>
            <a:r>
              <a:rPr lang="ru-RU" dirty="0" smtClean="0"/>
              <a:t>Царской семьи.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нем активно участвовали воспитанники гимназий и городских училищ</a:t>
            </a:r>
            <a:endParaRPr lang="ru-RU" dirty="0"/>
          </a:p>
        </p:txBody>
      </p:sp>
      <p:pic>
        <p:nvPicPr>
          <p:cNvPr id="1027" name="Picture 3" descr="G:\Туберкулез\24 марта\c-fami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4067944" cy="374441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0"/>
            <a:ext cx="4104456" cy="6021288"/>
          </a:xfrm>
          <a:prstGeom prst="rect">
            <a:avLst/>
          </a:prstGeom>
          <a:noFill/>
        </p:spPr>
        <p:txBody>
          <a:bodyPr anchor="t">
            <a:normAutofit fontScale="77500" lnSpcReduction="2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 указу Николая </a:t>
            </a:r>
            <a:r>
              <a:rPr lang="en-US" dirty="0" smtClean="0">
                <a:solidFill>
                  <a:schemeClr val="tx1"/>
                </a:solidFill>
              </a:rPr>
              <a:t>II</a:t>
            </a:r>
            <a:r>
              <a:rPr lang="ru-RU" dirty="0" smtClean="0">
                <a:solidFill>
                  <a:schemeClr val="tx1"/>
                </a:solidFill>
              </a:rPr>
              <a:t> в 1910 году в Санкт-Петербурге была создана Всероссийская лига борьбы с туберкулезом.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Лига проводила многочисленные благотворительные акции для сбора средств на оказание помощи больным чахоткой и для ее профилактики.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В 1911-1914 гг. посещение благотворительного базара считалось очень престижным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2050" name="Picture 2" descr="G:\Туберкулез\24 марта\DSC01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401616"/>
          </a:xfrm>
          <a:prstGeom prst="rect">
            <a:avLst/>
          </a:prstGeom>
          <a:noFill/>
        </p:spPr>
      </p:pic>
      <p:pic>
        <p:nvPicPr>
          <p:cNvPr id="1026" name="Picture 2" descr="G:\Туберкулез\24 марта\view2_ben__belogo_tcvetka__sbor_sredstv_dlya_bor_bi_s_tuberkulezom_1._aprel__1913_g..jpg"/>
          <p:cNvPicPr>
            <a:picLocks noChangeAspect="1" noChangeArrowheads="1"/>
          </p:cNvPicPr>
          <p:nvPr/>
        </p:nvPicPr>
        <p:blipFill>
          <a:blip r:embed="rId4" cstate="print"/>
          <a:srcRect b="7577"/>
          <a:stretch>
            <a:fillRect/>
          </a:stretch>
        </p:blipFill>
        <p:spPr bwMode="auto">
          <a:xfrm>
            <a:off x="4788024" y="3068960"/>
            <a:ext cx="4355976" cy="295232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0"/>
            <a:ext cx="3744416" cy="6021288"/>
          </a:xfrm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Перед началом акции в районные комитеты развозили заготовленные букеты из искусственных ромашек, листовки и памятные жетоны.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На трамвайных вагонах расклеивали рекламные плакаты о проведении акции.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Отчет о собранных средствах и их использовании печатался в газетах.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G:\Туберкулез\24 марта\Сбор средств для борьбы с ТБЦ 1919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3140968"/>
          </a:xfrm>
          <a:prstGeom prst="rect">
            <a:avLst/>
          </a:prstGeom>
          <a:noFill/>
        </p:spPr>
      </p:pic>
      <p:pic>
        <p:nvPicPr>
          <p:cNvPr id="2050" name="Picture 2" descr="G:\Туберкулез\24 марта\view2_den__belogo_tcvetka__sbor_sredstv_dlya_bor_bi_s_tuberkulezom._aprel__1913_g..jpg"/>
          <p:cNvPicPr>
            <a:picLocks noChangeAspect="1" noChangeArrowheads="1"/>
          </p:cNvPicPr>
          <p:nvPr/>
        </p:nvPicPr>
        <p:blipFill>
          <a:blip r:embed="rId4" cstate="print"/>
          <a:srcRect b="10727"/>
          <a:stretch>
            <a:fillRect/>
          </a:stretch>
        </p:blipFill>
        <p:spPr bwMode="auto">
          <a:xfrm>
            <a:off x="4427984" y="3140968"/>
            <a:ext cx="4716016" cy="288032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11760" y="6218238"/>
            <a:ext cx="673224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+mn-lt"/>
              </a:rPr>
              <a:t>Как  это было…..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57283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58B8F9-E30F-4801-8C2F-8CE4BF5998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Earth</Template>
  <TotalTime>795</TotalTime>
  <Words>1147</Words>
  <Application>Microsoft Office PowerPoint</Application>
  <PresentationFormat>Экран (4:3)</PresentationFormat>
  <Paragraphs>147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Segoe UI</vt:lpstr>
      <vt:lpstr>Calibri</vt:lpstr>
      <vt:lpstr>Bookman Old Style</vt:lpstr>
      <vt:lpstr>Perpetua</vt:lpstr>
      <vt:lpstr>Arial Rounded MT Bold</vt:lpstr>
      <vt:lpstr>Cambria</vt:lpstr>
      <vt:lpstr>Franklin Gothic Book</vt:lpstr>
      <vt:lpstr>Franklin Gothic Medium</vt:lpstr>
      <vt:lpstr>TS101857283</vt:lpstr>
      <vt:lpstr>«БЕЛАЯ РОМАШКА»</vt:lpstr>
      <vt:lpstr>Презентация PowerPoint</vt:lpstr>
      <vt:lpstr>Генрих Герман Роберт Кох,  немецкий бактериолог, в 1905 году был удостоен Нобелевской премии по физиологии и медицине  за открытие и выделение возбудителя туберкулеза.   24 марта 1882 года в здании Физиологического института при Белинском университете состоялся его доклад  «Об этиологии туберкулеза».  Роберт Кох открыл не только возбудителя туберкулеза, но и  обратил внимание на социальный характер заболевания.</vt:lpstr>
      <vt:lpstr>Об этиологии туберкулеза</vt:lpstr>
      <vt:lpstr>Презентация PowerPoint</vt:lpstr>
      <vt:lpstr>Как  это было…..</vt:lpstr>
      <vt:lpstr>Как  это было…..</vt:lpstr>
      <vt:lpstr>Как  это было…..</vt:lpstr>
      <vt:lpstr>Как  это было…..</vt:lpstr>
      <vt:lpstr>Как  это было…..</vt:lpstr>
      <vt:lpstr>Как  это было…..</vt:lpstr>
      <vt:lpstr>Как  это было…..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in Yellow Flower</dc:title>
  <dc:creator>Светулька</dc:creator>
  <cp:lastModifiedBy>Азарскова Надежда Викторовна</cp:lastModifiedBy>
  <cp:revision>79</cp:revision>
  <dcterms:created xsi:type="dcterms:W3CDTF">2011-05-23T08:18:34Z</dcterms:created>
  <dcterms:modified xsi:type="dcterms:W3CDTF">2017-11-07T07:52:15Z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TC101857281</vt:lpwstr>
  </property>
</Properties>
</file>